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74" r:id="rId3"/>
    <p:sldId id="281" r:id="rId4"/>
    <p:sldId id="282" r:id="rId5"/>
    <p:sldId id="272" r:id="rId6"/>
    <p:sldId id="288" r:id="rId7"/>
    <p:sldId id="287" r:id="rId8"/>
    <p:sldId id="279" r:id="rId9"/>
    <p:sldId id="275" r:id="rId10"/>
    <p:sldId id="276" r:id="rId11"/>
    <p:sldId id="284" r:id="rId12"/>
    <p:sldId id="285" r:id="rId13"/>
    <p:sldId id="262" r:id="rId14"/>
    <p:sldId id="286" r:id="rId15"/>
    <p:sldId id="263" r:id="rId16"/>
    <p:sldId id="264" r:id="rId17"/>
    <p:sldId id="278" r:id="rId18"/>
    <p:sldId id="280" r:id="rId19"/>
    <p:sldId id="26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D1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61"/>
    <p:restoredTop sz="90309"/>
  </p:normalViewPr>
  <p:slideViewPr>
    <p:cSldViewPr snapToGrid="0" snapToObjects="1">
      <p:cViewPr>
        <p:scale>
          <a:sx n="130" d="100"/>
          <a:sy n="130" d="100"/>
        </p:scale>
        <p:origin x="41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jpg>
</file>

<file path=ppt/media/image2.jpg>
</file>

<file path=ppt/media/image20.tiff>
</file>

<file path=ppt/media/image21.png>
</file>

<file path=ppt/media/image22.jp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E38F26-8903-0A46-9FE7-28CE1EFA539D}" type="datetimeFigureOut">
              <a:rPr lang="en-US" smtClean="0"/>
              <a:t>6/9/16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CC52C4-067C-3040-BDC3-CFBC39B25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49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6918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A/B testing is a term for a randomized experiment with two variants,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which are the control and variation in the controlled experiment.  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A/B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experiments are entirely data-driven.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8933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570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8432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Netflix</a:t>
            </a:r>
            <a:r>
              <a:rPr lang="en-US" baseline="0" dirty="0" smtClean="0"/>
              <a:t> Simian Army is o</a:t>
            </a:r>
            <a:r>
              <a:rPr lang="en-US" dirty="0" smtClean="0"/>
              <a:t>pen sourced and available at https://</a:t>
            </a:r>
            <a:r>
              <a:rPr lang="en-US" dirty="0" err="1" smtClean="0"/>
              <a:t>github.com</a:t>
            </a:r>
            <a:r>
              <a:rPr lang="en-US" dirty="0" smtClean="0"/>
              <a:t>/Netflix/</a:t>
            </a:r>
            <a:r>
              <a:rPr lang="en-US" dirty="0" err="1" smtClean="0"/>
              <a:t>SimianArmy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r>
              <a:rPr lang="en-US" dirty="0" smtClean="0"/>
              <a:t>Destructive testing can be only data-driven</a:t>
            </a:r>
            <a:r>
              <a:rPr lang="en-US" baseline="0" dirty="0" smtClean="0"/>
              <a:t> testing in production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9630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822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2967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997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4413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charset="0"/>
              <a:buNone/>
            </a:pPr>
            <a:r>
              <a:rPr lang="en-US" b="1" baseline="0" dirty="0" smtClean="0"/>
              <a:t>Continuous delivery </a:t>
            </a:r>
            <a:r>
              <a:rPr lang="en-US" baseline="0" dirty="0" smtClean="0"/>
              <a:t>– at any moment you have a build ready to be released, but decision and deployment to production is a manual action, testing on all levels happens in pre-production (lab) environment, stops with deployment to production</a:t>
            </a:r>
          </a:p>
          <a:p>
            <a:pPr marL="0" indent="0">
              <a:buFont typeface="Arial" charset="0"/>
              <a:buNone/>
            </a:pPr>
            <a:r>
              <a:rPr lang="en-US" b="1" baseline="0" dirty="0" smtClean="0"/>
              <a:t>Continuous deployment </a:t>
            </a:r>
            <a:r>
              <a:rPr lang="en-US" baseline="0" dirty="0" smtClean="0"/>
              <a:t>– fully automated deployment to production, testing continue even after deployment to production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1140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FAILURE WILL HAPPEN!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Users do something completely different from what we have tested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System and</a:t>
            </a:r>
            <a:r>
              <a:rPr lang="en-US" baseline="0" dirty="0" smtClean="0"/>
              <a:t> Ops engineers fix things in panic mode, leads to complete mess in production environment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We are paged/called that system is down and no users can use the service, damaged reputation of company, unhappy users, SLA penalties, lost customers and revenues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1909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charset="0"/>
              <a:buNone/>
            </a:pPr>
            <a:r>
              <a:rPr lang="en-US" dirty="0" smtClean="0"/>
              <a:t>Big</a:t>
            </a:r>
            <a:r>
              <a:rPr lang="en-US" baseline="0" dirty="0" smtClean="0"/>
              <a:t> companies twist testing from lab (pre-production) testing to production testing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baseline="0" dirty="0" smtClean="0"/>
              <a:t>Netflix for example test ONLY in production</a:t>
            </a:r>
          </a:p>
          <a:p>
            <a:pPr marL="0" indent="0">
              <a:buFont typeface="Arial" charset="0"/>
              <a:buNone/>
            </a:pPr>
            <a:r>
              <a:rPr lang="en-US" baseline="0" dirty="0" smtClean="0"/>
              <a:t>Requires data-driven culture, tons of instrumentation and monitoring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576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Data-driven</a:t>
            </a:r>
            <a:r>
              <a:rPr lang="en-US" baseline="0" dirty="0" smtClean="0"/>
              <a:t> decisions if to rollback or rollout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2570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Data-driven</a:t>
            </a:r>
            <a:r>
              <a:rPr lang="en-US" baseline="0" dirty="0" smtClean="0"/>
              <a:t> decisions if to rollback or rollout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456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flix/SimianArmy" TargetMode="External"/><Relationship Id="rId4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oftware_testing" TargetMode="External"/><Relationship Id="rId4" Type="http://schemas.openxmlformats.org/officeDocument/2006/relationships/hyperlink" Target="https://it-ebooks24.com/ebook/continuous-delivery" TargetMode="External"/><Relationship Id="rId5" Type="http://schemas.openxmlformats.org/officeDocument/2006/relationships/hyperlink" Target="https://xebialabs.com/the-ultimate-devops-tool-chest/continuous-integration/" TargetMode="External"/><Relationship Id="rId6" Type="http://schemas.openxmlformats.org/officeDocument/2006/relationships/hyperlink" Target="http://martinfowler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ypencheva/continuous_deployment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Yovka.Pencheva@concur.com" TargetMode="External"/><Relationship Id="rId3" Type="http://schemas.openxmlformats.org/officeDocument/2006/relationships/hyperlink" Target="http://www.linkedin.com/in/ypencheva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tiff"/><Relationship Id="rId1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enkins.io/" TargetMode="External"/><Relationship Id="rId3" Type="http://schemas.openxmlformats.org/officeDocument/2006/relationships/hyperlink" Target="https://www.jetbrains.com/teamcity/" TargetMode="External"/><Relationship Id="rId4" Type="http://schemas.openxmlformats.org/officeDocument/2006/relationships/hyperlink" Target="https://circleci.com/" TargetMode="External"/><Relationship Id="rId5" Type="http://schemas.openxmlformats.org/officeDocument/2006/relationships/hyperlink" Target="https://xebialabs.com/technology/travis-ci/" TargetMode="External"/><Relationship Id="rId6" Type="http://schemas.openxmlformats.org/officeDocument/2006/relationships/hyperlink" Target="https://www.thoughtworks.com/go/" TargetMode="External"/><Relationship Id="rId7" Type="http://schemas.openxmlformats.org/officeDocument/2006/relationships/hyperlink" Target="https://www.atlassian.com/software/bamboo" TargetMode="External"/><Relationship Id="rId8" Type="http://schemas.openxmlformats.org/officeDocument/2006/relationships/hyperlink" Target="https://www.visualstudio.com/en-us/products/tfs-overview-vs.aspx" TargetMode="External"/><Relationship Id="rId9" Type="http://schemas.openxmlformats.org/officeDocument/2006/relationships/image" Target="../media/image8.tiff"/><Relationship Id="rId10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tiff"/><Relationship Id="rId5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533205" y="5008007"/>
            <a:ext cx="10113264" cy="960668"/>
          </a:xfrm>
        </p:spPr>
        <p:txBody>
          <a:bodyPr/>
          <a:lstStyle/>
          <a:p>
            <a:r>
              <a:rPr lang="en-US" sz="4400" b="1" smtClean="0"/>
              <a:t>Data </a:t>
            </a:r>
            <a:r>
              <a:rPr lang="en-US" sz="4400" b="1" dirty="0" smtClean="0"/>
              <a:t>Driven Software Releases</a:t>
            </a:r>
            <a:endParaRPr lang="en-US" sz="4400" b="1" dirty="0"/>
          </a:p>
        </p:txBody>
      </p:sp>
      <p:pic>
        <p:nvPicPr>
          <p:cNvPr id="13" name="Picture Placeholder 12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5" r="7475"/>
          <a:stretch>
            <a:fillRect/>
          </a:stretch>
        </p:blipFill>
        <p:spPr/>
      </p:pic>
      <p:sp>
        <p:nvSpPr>
          <p:cNvPr id="12" name="Text Placeholder 11"/>
          <p:cNvSpPr>
            <a:spLocks noGrp="1"/>
          </p:cNvSpPr>
          <p:nvPr>
            <p:ph type="body" sz="half" idx="2"/>
          </p:nvPr>
        </p:nvSpPr>
        <p:spPr>
          <a:xfrm>
            <a:off x="533205" y="6069990"/>
            <a:ext cx="10113264" cy="594360"/>
          </a:xfrm>
        </p:spPr>
        <p:txBody>
          <a:bodyPr>
            <a:normAutofit/>
          </a:bodyPr>
          <a:lstStyle/>
          <a:p>
            <a:r>
              <a:rPr lang="en-US" sz="1600" dirty="0"/>
              <a:t> </a:t>
            </a:r>
            <a:endParaRPr lang="en-US" sz="1600" dirty="0" smtClean="0"/>
          </a:p>
          <a:p>
            <a:r>
              <a:rPr lang="en-US" sz="2000" dirty="0" smtClean="0"/>
              <a:t> Yovka Pencheva, Concur Cloud Services 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719" y="5295417"/>
            <a:ext cx="962527" cy="47594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7516" y="5811255"/>
            <a:ext cx="2954226" cy="92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234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Canary Deployment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232033" y="2075938"/>
            <a:ext cx="6891241" cy="1866797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q"/>
            </a:pPr>
            <a:r>
              <a:rPr lang="en-US" dirty="0" smtClean="0"/>
              <a:t>  Start same way as Blue-Green deployment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Route few selected users to new deployment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Test and monitor in Production for regressions</a:t>
            </a:r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Incremental (data-driven), controlled rollout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100" y="2647422"/>
            <a:ext cx="4640868" cy="3508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911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in Production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76" y="2077064"/>
            <a:ext cx="10113264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07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Passive Monitoring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5435" y="1993220"/>
            <a:ext cx="10058400" cy="4023360"/>
          </a:xfrm>
        </p:spPr>
        <p:txBody>
          <a:bodyPr/>
          <a:lstStyle/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Monitor application performance in production and react quickly</a:t>
            </a:r>
            <a:endParaRPr lang="en-US" dirty="0"/>
          </a:p>
          <a:p>
            <a:pPr>
              <a:buFont typeface="Wingdings" charset="2"/>
              <a:buChar char="q"/>
            </a:pPr>
            <a:r>
              <a:rPr lang="en-US" dirty="0"/>
              <a:t>  </a:t>
            </a:r>
            <a:r>
              <a:rPr lang="en-US" dirty="0" smtClean="0"/>
              <a:t>Monitor to understand your customers use cases </a:t>
            </a:r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Data-driven quality engineering and product development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prioritize testing, </a:t>
            </a:r>
            <a:r>
              <a:rPr lang="en-US" dirty="0" smtClean="0"/>
              <a:t>bug </a:t>
            </a:r>
            <a:r>
              <a:rPr lang="en-US" dirty="0" smtClean="0"/>
              <a:t>fixes and features </a:t>
            </a:r>
            <a:r>
              <a:rPr lang="en-US" dirty="0" smtClean="0"/>
              <a:t>development based </a:t>
            </a:r>
            <a:r>
              <a:rPr lang="en-US" dirty="0" smtClean="0"/>
              <a:t>on real </a:t>
            </a:r>
            <a:r>
              <a:rPr lang="en-US" dirty="0" smtClean="0"/>
              <a:t>world data </a:t>
            </a:r>
            <a:r>
              <a:rPr lang="en-US" dirty="0" smtClean="0"/>
              <a:t>and facts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290" y="3839088"/>
            <a:ext cx="10058400" cy="2250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957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A/B Testing (Experiments)</a:t>
            </a:r>
            <a:br>
              <a:rPr lang="en-US" dirty="0" smtClean="0"/>
            </a:br>
            <a:r>
              <a:rPr lang="en-US" dirty="0" smtClean="0"/>
              <a:t>Test the Idea First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651" y="2144659"/>
            <a:ext cx="7117981" cy="367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1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Dogfooding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4763" y="1983386"/>
            <a:ext cx="10058400" cy="4023360"/>
          </a:xfrm>
        </p:spPr>
        <p:txBody>
          <a:bodyPr/>
          <a:lstStyle/>
          <a:p>
            <a:pPr>
              <a:buFont typeface="Wingdings" charset="2"/>
              <a:buChar char="q"/>
            </a:pPr>
            <a:r>
              <a:rPr lang="en-US" dirty="0" smtClean="0"/>
              <a:t>  Eat your own dog food (popularized by Microsoft)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the company uses latest stable build of its own products/services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Bug bashes and long haul testing on </a:t>
            </a:r>
            <a:r>
              <a:rPr lang="en-US" dirty="0" err="1" smtClean="0"/>
              <a:t>dogfood</a:t>
            </a:r>
            <a:r>
              <a:rPr lang="en-US" dirty="0" smtClean="0"/>
              <a:t> builds 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Data metrics analysis and comparisons between released and </a:t>
            </a:r>
            <a:r>
              <a:rPr lang="en-US" dirty="0" err="1" smtClean="0"/>
              <a:t>dogfood</a:t>
            </a:r>
            <a:r>
              <a:rPr lang="en-US" smtClean="0"/>
              <a:t> </a:t>
            </a:r>
            <a:r>
              <a:rPr lang="en-US" smtClean="0"/>
              <a:t>builds</a:t>
            </a:r>
            <a:endParaRPr lang="en-US" dirty="0" smtClean="0"/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err="1" smtClean="0"/>
              <a:t>Fishfooding</a:t>
            </a:r>
            <a:r>
              <a:rPr lang="en-US" dirty="0" smtClean="0"/>
              <a:t> (invented by Google)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always live on bleeding edge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development organization uses latest unstable build of its own product/service 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you commit crap, you use your crap immediately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7213" y="4418793"/>
            <a:ext cx="4695887" cy="1694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876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Active Monitoring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93533" y="2095991"/>
            <a:ext cx="10058400" cy="4023360"/>
          </a:xfrm>
        </p:spPr>
        <p:txBody>
          <a:bodyPr/>
          <a:lstStyle/>
          <a:p>
            <a:pPr>
              <a:buFont typeface="Wingdings" charset="2"/>
              <a:buChar char="q"/>
            </a:pPr>
            <a:r>
              <a:rPr lang="en-US" dirty="0" smtClean="0"/>
              <a:t>  Simulate user actions in production all the time – synthetic transactions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Usually on API Level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278" y="3513393"/>
            <a:ext cx="7816646" cy="168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46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System Resiliency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93534" y="2095991"/>
            <a:ext cx="4774648" cy="4023360"/>
          </a:xfrm>
        </p:spPr>
        <p:txBody>
          <a:bodyPr/>
          <a:lstStyle/>
          <a:p>
            <a:pPr>
              <a:buFont typeface="Wingdings" charset="2"/>
              <a:buChar char="q"/>
            </a:pPr>
            <a:r>
              <a:rPr lang="en-US" dirty="0" smtClean="0"/>
              <a:t>  Destructive Testing in Production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smtClean="0">
                <a:hlinkClick r:id="rId3"/>
              </a:rPr>
              <a:t>Netflix </a:t>
            </a:r>
            <a:r>
              <a:rPr lang="en-US" dirty="0">
                <a:hlinkClick r:id="rId3"/>
              </a:rPr>
              <a:t>Simian </a:t>
            </a:r>
            <a:r>
              <a:rPr lang="en-US" dirty="0" smtClean="0">
                <a:hlinkClick r:id="rId3"/>
              </a:rPr>
              <a:t>Army </a:t>
            </a:r>
            <a:endParaRPr lang="en-US" dirty="0"/>
          </a:p>
          <a:p>
            <a:pPr lvl="2">
              <a:buFont typeface="Wingdings" charset="2"/>
              <a:buChar char="q"/>
            </a:pPr>
            <a:r>
              <a:rPr lang="en-US" dirty="0" smtClean="0"/>
              <a:t> Latency </a:t>
            </a:r>
            <a:r>
              <a:rPr lang="en-US" dirty="0"/>
              <a:t>Monkey </a:t>
            </a:r>
            <a:endParaRPr lang="en-US" dirty="0" smtClean="0"/>
          </a:p>
          <a:p>
            <a:pPr lvl="2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Chaos </a:t>
            </a:r>
            <a:r>
              <a:rPr lang="en-US" dirty="0"/>
              <a:t>Monkey </a:t>
            </a:r>
            <a:endParaRPr lang="en-US" dirty="0" smtClean="0"/>
          </a:p>
          <a:p>
            <a:pPr lvl="2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Chaos Gorilla </a:t>
            </a:r>
            <a:endParaRPr lang="en-US" dirty="0"/>
          </a:p>
          <a:p>
            <a:pPr lvl="2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Chaos Kong</a:t>
            </a:r>
          </a:p>
          <a:p>
            <a:pPr>
              <a:buFont typeface="Wingdings" charset="2"/>
              <a:buChar char="q"/>
            </a:pPr>
            <a:endParaRPr lang="en-US" dirty="0" smtClean="0"/>
          </a:p>
          <a:p>
            <a:pPr>
              <a:buFont typeface="Wingdings" charset="2"/>
              <a:buChar char="q"/>
            </a:pPr>
            <a:r>
              <a:rPr lang="en-US" dirty="0" smtClean="0"/>
              <a:t>  Load Testing in Production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608" y="1866413"/>
            <a:ext cx="4000747" cy="418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154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Concur Cloud Logging Services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93533" y="2095991"/>
            <a:ext cx="10058400" cy="4023360"/>
          </a:xfrm>
        </p:spPr>
        <p:txBody>
          <a:bodyPr/>
          <a:lstStyle/>
          <a:p>
            <a:pPr>
              <a:buFont typeface="Wingdings" charset="2"/>
              <a:buChar char="q"/>
            </a:pPr>
            <a:r>
              <a:rPr lang="en-US" dirty="0" smtClean="0"/>
              <a:t>  Logging as a Service</a:t>
            </a:r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Release monitoring and validation</a:t>
            </a:r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Application performance monitoring 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Automated alerting 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A/B experiments</a:t>
            </a:r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/>
              <a:t>Synthetic tests monitoring </a:t>
            </a:r>
            <a:endParaRPr lang="en-US" dirty="0" smtClean="0"/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More..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3527" y="2184481"/>
            <a:ext cx="6039959" cy="3577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545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202537" y="2096403"/>
            <a:ext cx="9023011" cy="2524758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q"/>
            </a:pPr>
            <a:r>
              <a:rPr lang="en-US" dirty="0" smtClean="0"/>
              <a:t>  </a:t>
            </a:r>
            <a:r>
              <a:rPr lang="en-US" dirty="0">
                <a:hlinkClick r:id="rId2"/>
              </a:rPr>
              <a:t>https://github.com/ypencheva/continuous_deployment</a:t>
            </a:r>
            <a:r>
              <a:rPr lang="en-US" dirty="0"/>
              <a:t> </a:t>
            </a:r>
            <a:endParaRPr lang="en-US" dirty="0" smtClean="0"/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>
                <a:hlinkClick r:id="rId3"/>
              </a:rPr>
              <a:t>Software testing levels and testing </a:t>
            </a:r>
            <a:r>
              <a:rPr lang="en-US" dirty="0" smtClean="0">
                <a:hlinkClick r:id="rId3"/>
              </a:rPr>
              <a:t>types</a:t>
            </a:r>
            <a:endParaRPr lang="en-US" dirty="0" smtClean="0"/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smtClean="0">
                <a:hlinkClick r:id="rId4"/>
              </a:rPr>
              <a:t>Continuous Delivery </a:t>
            </a:r>
            <a:r>
              <a:rPr lang="en-US" dirty="0" smtClean="0">
                <a:hlinkClick r:id="rId4"/>
              </a:rPr>
              <a:t>book</a:t>
            </a:r>
            <a:endParaRPr lang="en-US" dirty="0" smtClean="0"/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smtClean="0">
                <a:hlinkClick r:id="rId5"/>
              </a:rPr>
              <a:t>CI/CD tools</a:t>
            </a:r>
            <a:endParaRPr lang="en-US" dirty="0" smtClean="0"/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err="1" smtClean="0">
                <a:hlinkClick r:id="rId6"/>
              </a:rPr>
              <a:t>MartinFowler.com</a:t>
            </a:r>
            <a:endParaRPr lang="en-US" dirty="0"/>
          </a:p>
          <a:p>
            <a:pPr>
              <a:buFont typeface="Wingdings" charset="2"/>
              <a:buChar char="q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66527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202537" y="2096403"/>
            <a:ext cx="9023011" cy="2133753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q"/>
            </a:pPr>
            <a:r>
              <a:rPr lang="en-US" dirty="0" smtClean="0"/>
              <a:t>  Email: </a:t>
            </a:r>
            <a:r>
              <a:rPr lang="en-US" dirty="0" smtClean="0">
                <a:hlinkClick r:id="rId2"/>
              </a:rPr>
              <a:t>Yovka.Pencheva@concur.com</a:t>
            </a:r>
            <a:r>
              <a:rPr lang="en-US" dirty="0" smtClean="0"/>
              <a:t> 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LinkedIn: </a:t>
            </a:r>
            <a:r>
              <a:rPr lang="en-US" dirty="0" smtClean="0">
                <a:hlinkClick r:id="rId3"/>
              </a:rPr>
              <a:t>www.linkedin.com/in/ypencheva</a:t>
            </a:r>
            <a:r>
              <a:rPr lang="en-US" dirty="0" smtClean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131682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2034" y="2076740"/>
            <a:ext cx="10058400" cy="4023360"/>
          </a:xfrm>
        </p:spPr>
        <p:txBody>
          <a:bodyPr/>
          <a:lstStyle/>
          <a:p>
            <a:pPr>
              <a:buFont typeface="Wingdings" charset="2"/>
              <a:buChar char="q"/>
            </a:pPr>
            <a:r>
              <a:rPr lang="en-US" dirty="0" smtClean="0"/>
              <a:t>  Traditional test and release practice, ice-cream cone anti-pattern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Test the right way, Continuous delivery, Continuous deployment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Blue-Green deployments, Canary deployments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Testing in Production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Passive monitoring (data driven quality, application performance monitoring)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Experiments in production (A/B testing, controlled test flights)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err="1" smtClean="0"/>
              <a:t>Dogfooding</a:t>
            </a:r>
            <a:endParaRPr lang="en-US" dirty="0" smtClean="0"/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Active monitoring (synthetic transactions)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System resilience testing (load testing, destructive testing),  Netflix monkeys army</a:t>
            </a:r>
            <a:endParaRPr lang="en-US" dirty="0"/>
          </a:p>
          <a:p>
            <a:pPr>
              <a:buFont typeface="Wingdings" charset="2"/>
              <a:buChar char="q"/>
            </a:pPr>
            <a:r>
              <a:rPr lang="en-US" dirty="0" smtClean="0"/>
              <a:t>  Concur Cloud Logging Services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995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Traditional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5267" y="2022714"/>
            <a:ext cx="10058400" cy="4023360"/>
          </a:xfrm>
        </p:spPr>
        <p:txBody>
          <a:bodyPr/>
          <a:lstStyle/>
          <a:p>
            <a:pPr>
              <a:buFont typeface="Wingdings" charset="2"/>
              <a:buChar char="q"/>
            </a:pPr>
            <a:r>
              <a:rPr lang="en-US" dirty="0" smtClean="0"/>
              <a:t>  Lots of manual testing before each release, QE sign-offs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smtClean="0"/>
              <a:t>mini-waterfall </a:t>
            </a:r>
            <a:r>
              <a:rPr lang="en-US" dirty="0" smtClean="0"/>
              <a:t>process, release once in 4 weeks in best case</a:t>
            </a:r>
            <a:endParaRPr lang="en-US" dirty="0"/>
          </a:p>
          <a:p>
            <a:pPr>
              <a:buFont typeface="Wingdings" charset="2"/>
              <a:buChar char="q"/>
            </a:pPr>
            <a:r>
              <a:rPr lang="en-US" dirty="0" smtClean="0"/>
              <a:t>  Majority of automated tests on UI/end-to-end level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deal with lots of flakiness and false positives 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many times SDETs shoot themselves in the feet </a:t>
            </a:r>
            <a:endParaRPr lang="en-US" dirty="0"/>
          </a:p>
          <a:p>
            <a:pPr>
              <a:buFont typeface="Wingdings" charset="2"/>
              <a:buChar char="q"/>
            </a:pPr>
            <a:r>
              <a:rPr lang="en-US" dirty="0"/>
              <a:t>  </a:t>
            </a:r>
            <a:r>
              <a:rPr lang="en-US" dirty="0" smtClean="0"/>
              <a:t>Automated tests on API level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most of time these are </a:t>
            </a:r>
            <a:r>
              <a:rPr lang="en-US" dirty="0" smtClean="0"/>
              <a:t>even missing </a:t>
            </a:r>
            <a:endParaRPr lang="en-US" dirty="0"/>
          </a:p>
          <a:p>
            <a:pPr>
              <a:buFont typeface="Wingdings" charset="2"/>
              <a:buChar char="q"/>
            </a:pPr>
            <a:r>
              <a:rPr lang="en-US" dirty="0"/>
              <a:t>  </a:t>
            </a:r>
            <a:r>
              <a:rPr lang="en-US" dirty="0" smtClean="0"/>
              <a:t>Unit tests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usually less coverage than UI tests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Classic software testing ice-cream cone anti-pattern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2414" y="1834612"/>
            <a:ext cx="3479986" cy="4292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916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Testing the Right Way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215267" y="202271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q"/>
            </a:pPr>
            <a:r>
              <a:rPr lang="en-US" dirty="0" smtClean="0"/>
              <a:t>  No single rule, no “silver bullet” </a:t>
            </a:r>
          </a:p>
          <a:p>
            <a:pPr lvl="1">
              <a:buFont typeface="Wingdings" charset="2"/>
              <a:buChar char="q"/>
            </a:pPr>
            <a:r>
              <a:rPr lang="en-US" dirty="0" smtClean="0"/>
              <a:t>  push as much as possible automation testing to lower test levels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analyze why bugs and regressions “passed” through automation and fill gap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Unit tests</a:t>
            </a:r>
          </a:p>
          <a:p>
            <a:pPr lvl="1">
              <a:buFont typeface="Wingdings" charset="2"/>
              <a:buChar char="q"/>
            </a:pPr>
            <a:r>
              <a:rPr lang="en-US" dirty="0" smtClean="0"/>
              <a:t>  test just a method or class, all interactions mocked</a:t>
            </a:r>
          </a:p>
          <a:p>
            <a:pPr lvl="1">
              <a:buFont typeface="Wingdings" charset="2"/>
              <a:buChar char="q"/>
            </a:pPr>
            <a:r>
              <a:rPr lang="en-US" dirty="0" smtClean="0"/>
              <a:t>  very fast and reliable, first feedback on each commit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Integration/API tests</a:t>
            </a:r>
          </a:p>
          <a:p>
            <a:pPr lvl="1">
              <a:buFont typeface="Wingdings" charset="2"/>
              <a:buChar char="q"/>
            </a:pPr>
            <a:r>
              <a:rPr lang="en-US" dirty="0" smtClean="0"/>
              <a:t>  </a:t>
            </a:r>
            <a:r>
              <a:rPr lang="en-US" dirty="0" smtClean="0"/>
              <a:t>integrate </a:t>
            </a:r>
            <a:r>
              <a:rPr lang="en-US" dirty="0" smtClean="0"/>
              <a:t>different units and </a:t>
            </a:r>
            <a:r>
              <a:rPr lang="en-US" dirty="0" smtClean="0"/>
              <a:t>components of system</a:t>
            </a:r>
            <a:endParaRPr lang="en-US" dirty="0" smtClean="0"/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increased confidence when </a:t>
            </a:r>
            <a:r>
              <a:rPr lang="en-US" dirty="0" smtClean="0"/>
              <a:t>this level tests pass</a:t>
            </a:r>
            <a:endParaRPr lang="en-US" dirty="0" smtClean="0"/>
          </a:p>
          <a:p>
            <a:pPr>
              <a:buFont typeface="Wingdings" charset="2"/>
              <a:buChar char="q"/>
            </a:pPr>
            <a:r>
              <a:rPr lang="en-US" dirty="0" smtClean="0"/>
              <a:t>  UI/End-to-end system tests</a:t>
            </a:r>
          </a:p>
          <a:p>
            <a:pPr lvl="1">
              <a:buFont typeface="Wingdings" charset="2"/>
              <a:buChar char="q"/>
            </a:pPr>
            <a:r>
              <a:rPr lang="en-US" dirty="0" smtClean="0"/>
              <a:t>  test the system end-to-end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smtClean="0"/>
              <a:t>level which users </a:t>
            </a:r>
            <a:r>
              <a:rPr lang="en-US" dirty="0" smtClean="0"/>
              <a:t>see, however the slowest and flakiest layer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Manual testing, bug-bashes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9513" y="2812845"/>
            <a:ext cx="4218432" cy="343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662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Continuous Delivery</a:t>
            </a:r>
            <a:br>
              <a:rPr lang="en-US" dirty="0" smtClean="0"/>
            </a:br>
            <a:r>
              <a:rPr lang="en-US" dirty="0" smtClean="0"/>
              <a:t>Continuous Deployment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480" y="2252406"/>
            <a:ext cx="7620000" cy="344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869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CI/CD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5770" y="1904727"/>
            <a:ext cx="10058400" cy="4023360"/>
          </a:xfrm>
        </p:spPr>
        <p:txBody>
          <a:bodyPr/>
          <a:lstStyle/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Jenkins</a:t>
            </a:r>
            <a:endParaRPr lang="en-US" dirty="0" smtClean="0"/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err="1" smtClean="0">
                <a:hlinkClick r:id="rId3"/>
              </a:rPr>
              <a:t>TeamCity</a:t>
            </a:r>
            <a:endParaRPr lang="en-US" dirty="0" smtClean="0"/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smtClean="0">
                <a:hlinkClick r:id="rId4"/>
              </a:rPr>
              <a:t>CircleCI</a:t>
            </a:r>
            <a:endParaRPr lang="en-US" dirty="0" smtClean="0"/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smtClean="0">
                <a:hlinkClick r:id="rId5"/>
              </a:rPr>
              <a:t>Travis CI</a:t>
            </a:r>
            <a:endParaRPr lang="en-US" dirty="0" smtClean="0"/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err="1" smtClean="0">
                <a:hlinkClick r:id="rId6"/>
              </a:rPr>
              <a:t>ThoughtWorks</a:t>
            </a:r>
            <a:r>
              <a:rPr lang="en-US" dirty="0" smtClean="0">
                <a:hlinkClick r:id="rId6"/>
              </a:rPr>
              <a:t> Go </a:t>
            </a:r>
            <a:endParaRPr lang="en-US" dirty="0" smtClean="0"/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err="1" smtClean="0">
                <a:hlinkClick r:id="rId7"/>
              </a:rPr>
              <a:t>Attlassian</a:t>
            </a:r>
            <a:r>
              <a:rPr lang="en-US" dirty="0" smtClean="0">
                <a:hlinkClick r:id="rId7"/>
              </a:rPr>
              <a:t> Bamboo</a:t>
            </a:r>
            <a:endParaRPr lang="en-US" dirty="0" smtClean="0"/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smtClean="0">
                <a:hlinkClick r:id="rId8"/>
              </a:rPr>
              <a:t>Microsoft Team Foundation Server</a:t>
            </a:r>
            <a:endParaRPr lang="en-US" dirty="0" smtClean="0"/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More..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14970" y="2291919"/>
            <a:ext cx="1464597" cy="20219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32069" y="2138133"/>
            <a:ext cx="1122925" cy="11229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77126" y="4866466"/>
            <a:ext cx="3177868" cy="7150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144983" y="3435737"/>
            <a:ext cx="2010697" cy="1508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840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Happens Once We Release?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2491" y="3907222"/>
            <a:ext cx="3365090" cy="22353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" y="1924173"/>
            <a:ext cx="3392130" cy="26140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1776" y="2228420"/>
            <a:ext cx="3560754" cy="2983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898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Twist to Testing in Production</a:t>
            </a:r>
            <a:endParaRPr lang="en-US" dirty="0"/>
          </a:p>
        </p:txBody>
      </p:sp>
      <p:grpSp>
        <p:nvGrpSpPr>
          <p:cNvPr id="20" name="Group 19"/>
          <p:cNvGrpSpPr/>
          <p:nvPr/>
        </p:nvGrpSpPr>
        <p:grpSpPr>
          <a:xfrm>
            <a:off x="1818969" y="2231923"/>
            <a:ext cx="8091947" cy="3426544"/>
            <a:chOff x="1494504" y="2310579"/>
            <a:chExt cx="8091947" cy="3426544"/>
          </a:xfrm>
        </p:grpSpPr>
        <p:sp>
          <p:nvSpPr>
            <p:cNvPr id="22" name="Rounded Rectangle 21"/>
            <p:cNvSpPr/>
            <p:nvPr/>
          </p:nvSpPr>
          <p:spPr>
            <a:xfrm>
              <a:off x="1494504" y="2310581"/>
              <a:ext cx="875069" cy="1258529"/>
            </a:xfrm>
            <a:prstGeom prst="roundRect">
              <a:avLst/>
            </a:prstGeom>
            <a:solidFill>
              <a:srgbClr val="BED15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Dev Testing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2487562" y="2310581"/>
              <a:ext cx="5142269" cy="1258529"/>
            </a:xfrm>
            <a:prstGeom prst="roundRect">
              <a:avLst/>
            </a:prstGeom>
            <a:solidFill>
              <a:srgbClr val="BED15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Testing in Lab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8770374" y="2310579"/>
              <a:ext cx="816077" cy="125852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Prod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7737989" y="2310579"/>
              <a:ext cx="914398" cy="125852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Pre-prod</a:t>
              </a:r>
            </a:p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Testing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1494505" y="4478594"/>
              <a:ext cx="2359740" cy="1258529"/>
            </a:xfrm>
            <a:prstGeom prst="roundRect">
              <a:avLst/>
            </a:prstGeom>
            <a:solidFill>
              <a:srgbClr val="BED15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Dev Testing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3974689" y="4478594"/>
              <a:ext cx="791496" cy="1258529"/>
            </a:xfrm>
            <a:prstGeom prst="roundRect">
              <a:avLst/>
            </a:prstGeom>
            <a:solidFill>
              <a:srgbClr val="BED15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Lab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4886629" y="4478592"/>
              <a:ext cx="1130714" cy="125852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Pre-prod</a:t>
              </a:r>
            </a:p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Testing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6137787" y="4478592"/>
              <a:ext cx="3448664" cy="125852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Production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Straight Arrow Connector 31"/>
            <p:cNvCxnSpPr>
              <a:stCxn id="24" idx="3"/>
              <a:endCxn id="26" idx="1"/>
            </p:cNvCxnSpPr>
            <p:nvPr/>
          </p:nvCxnSpPr>
          <p:spPr>
            <a:xfrm>
              <a:off x="2369573" y="2939846"/>
              <a:ext cx="11798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26" idx="3"/>
              <a:endCxn id="28" idx="1"/>
            </p:cNvCxnSpPr>
            <p:nvPr/>
          </p:nvCxnSpPr>
          <p:spPr>
            <a:xfrm flipV="1">
              <a:off x="7629831" y="2939844"/>
              <a:ext cx="108158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28" idx="3"/>
              <a:endCxn id="27" idx="1"/>
            </p:cNvCxnSpPr>
            <p:nvPr/>
          </p:nvCxnSpPr>
          <p:spPr>
            <a:xfrm>
              <a:off x="8652387" y="2939844"/>
              <a:ext cx="11798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>
              <a:stCxn id="29" idx="3"/>
              <a:endCxn id="30" idx="1"/>
            </p:cNvCxnSpPr>
            <p:nvPr/>
          </p:nvCxnSpPr>
          <p:spPr>
            <a:xfrm>
              <a:off x="3854245" y="5107859"/>
              <a:ext cx="12044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30" idx="3"/>
              <a:endCxn id="31" idx="1"/>
            </p:cNvCxnSpPr>
            <p:nvPr/>
          </p:nvCxnSpPr>
          <p:spPr>
            <a:xfrm flipV="1">
              <a:off x="4766185" y="5107857"/>
              <a:ext cx="120444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>
              <a:stCxn id="31" idx="3"/>
              <a:endCxn id="32" idx="1"/>
            </p:cNvCxnSpPr>
            <p:nvPr/>
          </p:nvCxnSpPr>
          <p:spPr>
            <a:xfrm>
              <a:off x="6017343" y="5107857"/>
              <a:ext cx="12044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Down Arrow 38"/>
            <p:cNvSpPr/>
            <p:nvPr/>
          </p:nvSpPr>
          <p:spPr>
            <a:xfrm>
              <a:off x="4984951" y="3726424"/>
              <a:ext cx="678430" cy="58993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74211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Blue-Green Deployment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232033" y="2106235"/>
            <a:ext cx="9023011" cy="1934823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q"/>
            </a:pPr>
            <a:r>
              <a:rPr lang="en-US" dirty="0" smtClean="0"/>
              <a:t>  Two identical environments (Blue and Green), running different release versions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At any time only one environment serves production traffic 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</a:t>
            </a:r>
            <a:r>
              <a:rPr lang="en-US" dirty="0"/>
              <a:t>Test and monitor in </a:t>
            </a:r>
            <a:r>
              <a:rPr lang="en-US" dirty="0" smtClean="0"/>
              <a:t>Production, switch when confident and ready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Rollback if needed, no downtime</a:t>
            </a:r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893" y="3294956"/>
            <a:ext cx="5757787" cy="293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96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725</TotalTime>
  <Words>848</Words>
  <Application>Microsoft Macintosh PowerPoint</Application>
  <PresentationFormat>Widescreen</PresentationFormat>
  <Paragraphs>146</Paragraphs>
  <Slides>19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Calibri</vt:lpstr>
      <vt:lpstr>Calibri Light</vt:lpstr>
      <vt:lpstr>Wingdings</vt:lpstr>
      <vt:lpstr>Arial</vt:lpstr>
      <vt:lpstr>Retrospect</vt:lpstr>
      <vt:lpstr>Data Driven Software Releases</vt:lpstr>
      <vt:lpstr>Agenda</vt:lpstr>
      <vt:lpstr>Traditional Testing</vt:lpstr>
      <vt:lpstr>Software Testing the Right Way</vt:lpstr>
      <vt:lpstr>Continuous Delivery Continuous Deployment</vt:lpstr>
      <vt:lpstr>CI/CD Tools</vt:lpstr>
      <vt:lpstr>What Happens Once We Release?</vt:lpstr>
      <vt:lpstr>Twist to Testing in Production</vt:lpstr>
      <vt:lpstr>Blue-Green Deployment</vt:lpstr>
      <vt:lpstr>Canary Deployment</vt:lpstr>
      <vt:lpstr>Testing in Production</vt:lpstr>
      <vt:lpstr>Passive Monitoring</vt:lpstr>
      <vt:lpstr> A/B Testing (Experiments) Test the Idea First</vt:lpstr>
      <vt:lpstr>Dogfooding</vt:lpstr>
      <vt:lpstr>Active Monitoring</vt:lpstr>
      <vt:lpstr> System Resiliency</vt:lpstr>
      <vt:lpstr>Concur Cloud Logging Services</vt:lpstr>
      <vt:lpstr>References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Yovka Pencheva</dc:creator>
  <cp:lastModifiedBy>Yovka Pencheva</cp:lastModifiedBy>
  <cp:revision>92</cp:revision>
  <dcterms:created xsi:type="dcterms:W3CDTF">2016-03-20T16:07:24Z</dcterms:created>
  <dcterms:modified xsi:type="dcterms:W3CDTF">2016-06-09T15:57:13Z</dcterms:modified>
</cp:coreProperties>
</file>

<file path=docProps/thumbnail.jpeg>
</file>